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Black"/>
      <p:bold r:id="rId19"/>
      <p:boldItalic r:id="rId20"/>
    </p:embeddedFont>
    <p:embeddedFont>
      <p:font typeface="Roboto"/>
      <p:regular r:id="rId21"/>
      <p:bold r:id="rId22"/>
      <p:italic r:id="rId23"/>
      <p:boldItalic r:id="rId24"/>
    </p:embeddedFon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lack-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lack-bold.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5a3958518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5a3958518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5a3958518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5a3958518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5a3958518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5a3958518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Laptop Price Prediction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3075625" y="125600"/>
            <a:ext cx="2494500" cy="5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Visualizations</a:t>
            </a:r>
            <a:endParaRPr/>
          </a:p>
        </p:txBody>
      </p:sp>
      <p:sp>
        <p:nvSpPr>
          <p:cNvPr id="297" name="Google Shape;297;p26"/>
          <p:cNvSpPr txBox="1"/>
          <p:nvPr/>
        </p:nvSpPr>
        <p:spPr>
          <a:xfrm>
            <a:off x="604650" y="3790600"/>
            <a:ext cx="7934700" cy="150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chemeClr val="lt1"/>
                </a:solidFill>
              </a:rPr>
              <a:t>This histogram displays the distribution of primary storage capacities in the dataset. The x-axis represents the primary storage capacity in gigabytes. The y-axis represents the frequency or the number of laptops that have that particular storage capacity. The histogram shows that the majority of laptops in the dataset have a primary storage capacity in the lower ranges (presumably between 0-256 GB, if it's SSD or HDD). A smaller number of laptops have storage capacities in the higher ranges (for example above 512GB). </a:t>
            </a:r>
            <a:endParaRPr sz="1300">
              <a:solidFill>
                <a:schemeClr val="lt1"/>
              </a:solidFill>
            </a:endParaRPr>
          </a:p>
          <a:p>
            <a:pPr indent="0" lvl="0" marL="0" rtl="0" algn="l">
              <a:spcBef>
                <a:spcPts val="0"/>
              </a:spcBef>
              <a:spcAft>
                <a:spcPts val="0"/>
              </a:spcAft>
              <a:buNone/>
            </a:pPr>
            <a:r>
              <a:t/>
            </a:r>
            <a:endParaRPr sz="1100">
              <a:solidFill>
                <a:schemeClr val="lt1"/>
              </a:solidFill>
            </a:endParaRPr>
          </a:p>
        </p:txBody>
      </p:sp>
      <p:pic>
        <p:nvPicPr>
          <p:cNvPr id="298" name="Google Shape;298;p26"/>
          <p:cNvPicPr preferRelativeResize="0"/>
          <p:nvPr/>
        </p:nvPicPr>
        <p:blipFill>
          <a:blip r:embed="rId3">
            <a:alphaModFix/>
          </a:blip>
          <a:stretch>
            <a:fillRect/>
          </a:stretch>
        </p:blipFill>
        <p:spPr>
          <a:xfrm>
            <a:off x="680875" y="871400"/>
            <a:ext cx="7782250" cy="2919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type="title"/>
          </p:nvPr>
        </p:nvSpPr>
        <p:spPr>
          <a:xfrm>
            <a:off x="2735725" y="296225"/>
            <a:ext cx="45165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Machine Learning Model</a:t>
            </a:r>
            <a:endParaRPr u="sng"/>
          </a:p>
        </p:txBody>
      </p:sp>
      <p:sp>
        <p:nvSpPr>
          <p:cNvPr id="304" name="Google Shape;304;p27"/>
          <p:cNvSpPr txBox="1"/>
          <p:nvPr/>
        </p:nvSpPr>
        <p:spPr>
          <a:xfrm>
            <a:off x="975075" y="816625"/>
            <a:ext cx="7174200" cy="432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200">
                <a:solidFill>
                  <a:schemeClr val="lt1"/>
                </a:solidFill>
              </a:rPr>
              <a:t>We used </a:t>
            </a:r>
            <a:r>
              <a:rPr b="1" lang="en-GB" sz="1200">
                <a:solidFill>
                  <a:schemeClr val="lt1"/>
                </a:solidFill>
              </a:rPr>
              <a:t>Logistic Regression</a:t>
            </a:r>
            <a:r>
              <a:rPr lang="en-GB" sz="1200">
                <a:solidFill>
                  <a:schemeClr val="lt1"/>
                </a:solidFill>
              </a:rPr>
              <a:t> by converting the continuous price into categories: </a:t>
            </a:r>
            <a:r>
              <a:rPr b="1" lang="en-GB" sz="1200">
                <a:solidFill>
                  <a:schemeClr val="lt1"/>
                </a:solidFill>
              </a:rPr>
              <a:t>"Low"</a:t>
            </a:r>
            <a:r>
              <a:rPr lang="en-GB" sz="1200">
                <a:solidFill>
                  <a:schemeClr val="lt1"/>
                </a:solidFill>
              </a:rPr>
              <a:t> and </a:t>
            </a:r>
            <a:r>
              <a:rPr b="1" lang="en-GB" sz="1200">
                <a:solidFill>
                  <a:schemeClr val="lt1"/>
                </a:solidFill>
              </a:rPr>
              <a:t>"High"</a:t>
            </a:r>
            <a:r>
              <a:rPr lang="en-GB" sz="1200">
                <a:solidFill>
                  <a:schemeClr val="lt1"/>
                </a:solidFill>
              </a:rPr>
              <a:t> based on the median.</a:t>
            </a:r>
            <a:br>
              <a:rPr lang="en-GB" sz="1200">
                <a:solidFill>
                  <a:schemeClr val="lt1"/>
                </a:solidFill>
              </a:rPr>
            </a:br>
            <a:r>
              <a:rPr lang="en-GB" sz="1200">
                <a:solidFill>
                  <a:schemeClr val="lt1"/>
                </a:solidFill>
              </a:rPr>
              <a:t> A new column, </a:t>
            </a:r>
            <a:r>
              <a:rPr b="1" lang="en-GB" sz="1200">
                <a:solidFill>
                  <a:schemeClr val="lt1"/>
                </a:solidFill>
              </a:rPr>
              <a:t>Price_category</a:t>
            </a:r>
            <a:r>
              <a:rPr lang="en-GB" sz="1200">
                <a:solidFill>
                  <a:schemeClr val="lt1"/>
                </a:solidFill>
              </a:rPr>
              <a:t>, was created to make the task a </a:t>
            </a:r>
            <a:r>
              <a:rPr b="1" lang="en-GB" sz="1200">
                <a:solidFill>
                  <a:schemeClr val="lt1"/>
                </a:solidFill>
              </a:rPr>
              <a:t>binary classification problem</a:t>
            </a:r>
            <a:r>
              <a:rPr lang="en-GB" sz="1200">
                <a:solidFill>
                  <a:schemeClr val="lt1"/>
                </a:solidFill>
              </a:rPr>
              <a:t>.</a:t>
            </a:r>
            <a:br>
              <a:rPr lang="en-GB" sz="1200">
                <a:solidFill>
                  <a:schemeClr val="lt1"/>
                </a:solidFill>
              </a:rPr>
            </a:br>
            <a:r>
              <a:rPr lang="en-GB" sz="1200">
                <a:solidFill>
                  <a:schemeClr val="lt1"/>
                </a:solidFill>
              </a:rPr>
              <a:t> Though this approach sacrifices some precision in price prediction, it simplifies the model and still offers useful insights.</a:t>
            </a:r>
            <a:endParaRPr sz="1200">
              <a:solidFill>
                <a:schemeClr val="lt1"/>
              </a:solidFill>
            </a:endParaRPr>
          </a:p>
          <a:p>
            <a:pPr indent="0" lvl="0" marL="0" rtl="0" algn="l">
              <a:lnSpc>
                <a:spcPct val="115000"/>
              </a:lnSpc>
              <a:spcBef>
                <a:spcPts val="1200"/>
              </a:spcBef>
              <a:spcAft>
                <a:spcPts val="0"/>
              </a:spcAft>
              <a:buNone/>
            </a:pPr>
            <a:r>
              <a:rPr b="1" lang="en-GB" sz="1200">
                <a:solidFill>
                  <a:schemeClr val="lt1"/>
                </a:solidFill>
              </a:rPr>
              <a:t>Model Evaluation:</a:t>
            </a:r>
            <a:endParaRPr b="1" sz="1200">
              <a:solidFill>
                <a:schemeClr val="lt1"/>
              </a:solidFill>
            </a:endParaRPr>
          </a:p>
          <a:p>
            <a:pPr indent="0" lvl="0" marL="0" rtl="0" algn="l">
              <a:lnSpc>
                <a:spcPct val="115000"/>
              </a:lnSpc>
              <a:spcBef>
                <a:spcPts val="1200"/>
              </a:spcBef>
              <a:spcAft>
                <a:spcPts val="0"/>
              </a:spcAft>
              <a:buNone/>
            </a:pPr>
            <a:r>
              <a:rPr b="1" lang="en-GB" sz="1200">
                <a:solidFill>
                  <a:schemeClr val="lt1"/>
                </a:solidFill>
              </a:rPr>
              <a:t>Confusion Matrix:</a:t>
            </a:r>
            <a:br>
              <a:rPr b="1" lang="en-GB" sz="1200">
                <a:solidFill>
                  <a:schemeClr val="lt1"/>
                </a:solidFill>
              </a:rPr>
            </a:br>
            <a:r>
              <a:rPr lang="en-GB" sz="1200">
                <a:solidFill>
                  <a:schemeClr val="lt1"/>
                </a:solidFill>
              </a:rPr>
              <a:t> True Positive (173), True Negative (200),</a:t>
            </a:r>
            <a:br>
              <a:rPr lang="en-GB" sz="1200">
                <a:solidFill>
                  <a:schemeClr val="lt1"/>
                </a:solidFill>
              </a:rPr>
            </a:br>
            <a:r>
              <a:rPr lang="en-GB" sz="1200">
                <a:solidFill>
                  <a:schemeClr val="lt1"/>
                </a:solidFill>
              </a:rPr>
              <a:t> False Positive (7), False Negative (3)</a:t>
            </a:r>
            <a:endParaRPr sz="1200">
              <a:solidFill>
                <a:schemeClr val="lt1"/>
              </a:solidFill>
            </a:endParaRPr>
          </a:p>
          <a:p>
            <a:pPr indent="0" lvl="0" marL="0" rtl="0" algn="l">
              <a:lnSpc>
                <a:spcPct val="115000"/>
              </a:lnSpc>
              <a:spcBef>
                <a:spcPts val="1200"/>
              </a:spcBef>
              <a:spcAft>
                <a:spcPts val="0"/>
              </a:spcAft>
              <a:buNone/>
            </a:pPr>
            <a:r>
              <a:rPr b="1" lang="en-GB" sz="1200">
                <a:solidFill>
                  <a:schemeClr val="lt1"/>
                </a:solidFill>
              </a:rPr>
              <a:t>Performance Metrics:</a:t>
            </a:r>
            <a:br>
              <a:rPr b="1" lang="en-GB" sz="1200">
                <a:solidFill>
                  <a:schemeClr val="lt1"/>
                </a:solidFill>
              </a:rPr>
            </a:br>
            <a:r>
              <a:rPr lang="en-GB" sz="1200">
                <a:solidFill>
                  <a:schemeClr val="lt1"/>
                </a:solidFill>
              </a:rPr>
              <a:t> Accuracy: High – model correctly predicts most categories</a:t>
            </a:r>
            <a:br>
              <a:rPr lang="en-GB" sz="1200">
                <a:solidFill>
                  <a:schemeClr val="lt1"/>
                </a:solidFill>
              </a:rPr>
            </a:br>
            <a:r>
              <a:rPr lang="en-GB" sz="1200">
                <a:solidFill>
                  <a:schemeClr val="lt1"/>
                </a:solidFill>
              </a:rPr>
              <a:t> Precision: High – few false “High” price predictions</a:t>
            </a:r>
            <a:br>
              <a:rPr lang="en-GB" sz="1200">
                <a:solidFill>
                  <a:schemeClr val="lt1"/>
                </a:solidFill>
              </a:rPr>
            </a:br>
            <a:r>
              <a:rPr lang="en-GB" sz="1200">
                <a:solidFill>
                  <a:schemeClr val="lt1"/>
                </a:solidFill>
              </a:rPr>
              <a:t> Recall: High – most actual “High” prices correctly identified</a:t>
            </a:r>
            <a:br>
              <a:rPr lang="en-GB" sz="1200">
                <a:solidFill>
                  <a:schemeClr val="lt1"/>
                </a:solidFill>
              </a:rPr>
            </a:br>
            <a:r>
              <a:rPr lang="en-GB" sz="1200">
                <a:solidFill>
                  <a:schemeClr val="lt1"/>
                </a:solidFill>
              </a:rPr>
              <a:t> F1-Score: High – strong balance between precision and recall</a:t>
            </a:r>
            <a:endParaRPr sz="1200">
              <a:solidFill>
                <a:schemeClr val="lt1"/>
              </a:solidFill>
            </a:endParaRPr>
          </a:p>
          <a:p>
            <a:pPr indent="0" lvl="0" marL="0" rtl="0" algn="l">
              <a:lnSpc>
                <a:spcPct val="115000"/>
              </a:lnSpc>
              <a:spcBef>
                <a:spcPts val="1200"/>
              </a:spcBef>
              <a:spcAft>
                <a:spcPts val="0"/>
              </a:spcAft>
              <a:buNone/>
            </a:pPr>
            <a:r>
              <a:rPr lang="en-GB" sz="1200">
                <a:solidFill>
                  <a:schemeClr val="lt1"/>
                </a:solidFill>
              </a:rPr>
              <a:t>This model effectively classifies laptops into price categories with </a:t>
            </a:r>
            <a:endParaRPr sz="1200">
              <a:solidFill>
                <a:schemeClr val="lt1"/>
              </a:solidFill>
            </a:endParaRPr>
          </a:p>
          <a:p>
            <a:pPr indent="0" lvl="0" marL="0" rtl="0" algn="l">
              <a:lnSpc>
                <a:spcPct val="115000"/>
              </a:lnSpc>
              <a:spcBef>
                <a:spcPts val="1200"/>
              </a:spcBef>
              <a:spcAft>
                <a:spcPts val="1200"/>
              </a:spcAft>
              <a:buNone/>
            </a:pPr>
            <a:r>
              <a:rPr lang="en-GB" sz="1200">
                <a:solidFill>
                  <a:schemeClr val="lt1"/>
                </a:solidFill>
              </a:rPr>
              <a:t>reliable performance.</a:t>
            </a:r>
            <a:endParaRPr sz="1200">
              <a:solidFill>
                <a:schemeClr val="lt1"/>
              </a:solidFill>
            </a:endParaRPr>
          </a:p>
        </p:txBody>
      </p:sp>
      <p:pic>
        <p:nvPicPr>
          <p:cNvPr id="305" name="Google Shape;305;p27"/>
          <p:cNvPicPr preferRelativeResize="0"/>
          <p:nvPr/>
        </p:nvPicPr>
        <p:blipFill>
          <a:blip r:embed="rId3">
            <a:alphaModFix/>
          </a:blip>
          <a:stretch>
            <a:fillRect/>
          </a:stretch>
        </p:blipFill>
        <p:spPr>
          <a:xfrm>
            <a:off x="6654788" y="1764625"/>
            <a:ext cx="2440549" cy="1857999"/>
          </a:xfrm>
          <a:prstGeom prst="rect">
            <a:avLst/>
          </a:prstGeom>
          <a:noFill/>
          <a:ln>
            <a:noFill/>
          </a:ln>
        </p:spPr>
      </p:pic>
      <p:pic>
        <p:nvPicPr>
          <p:cNvPr id="306" name="Google Shape;306;p27"/>
          <p:cNvPicPr preferRelativeResize="0"/>
          <p:nvPr/>
        </p:nvPicPr>
        <p:blipFill>
          <a:blip r:embed="rId4">
            <a:alphaModFix/>
          </a:blip>
          <a:stretch>
            <a:fillRect/>
          </a:stretch>
        </p:blipFill>
        <p:spPr>
          <a:xfrm>
            <a:off x="6606125" y="3874850"/>
            <a:ext cx="2537876" cy="100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8"/>
          <p:cNvSpPr txBox="1"/>
          <p:nvPr>
            <p:ph type="title"/>
          </p:nvPr>
        </p:nvSpPr>
        <p:spPr>
          <a:xfrm>
            <a:off x="1895275" y="38130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grpSp>
        <p:nvGrpSpPr>
          <p:cNvPr id="312" name="Google Shape;312;p28"/>
          <p:cNvGrpSpPr/>
          <p:nvPr/>
        </p:nvGrpSpPr>
        <p:grpSpPr>
          <a:xfrm>
            <a:off x="5142575" y="1692802"/>
            <a:ext cx="3462484" cy="2672600"/>
            <a:chOff x="3553042" y="1657806"/>
            <a:chExt cx="3461100" cy="2671532"/>
          </a:xfrm>
        </p:grpSpPr>
        <p:sp>
          <p:nvSpPr>
            <p:cNvPr id="313" name="Google Shape;313;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321" name="Google Shape;321;p28"/>
          <p:cNvPicPr preferRelativeResize="0"/>
          <p:nvPr/>
        </p:nvPicPr>
        <p:blipFill rotWithShape="1">
          <a:blip r:embed="rId3">
            <a:alphaModFix/>
          </a:blip>
          <a:srcRect b="7264" l="0" r="0" t="7264"/>
          <a:stretch/>
        </p:blipFill>
        <p:spPr>
          <a:xfrm>
            <a:off x="5195456" y="1749924"/>
            <a:ext cx="3356400" cy="1912500"/>
          </a:xfrm>
          <a:prstGeom prst="rect">
            <a:avLst/>
          </a:prstGeom>
          <a:noFill/>
          <a:ln>
            <a:noFill/>
          </a:ln>
        </p:spPr>
      </p:pic>
      <p:sp>
        <p:nvSpPr>
          <p:cNvPr id="322" name="Google Shape;322;p28"/>
          <p:cNvSpPr/>
          <p:nvPr/>
        </p:nvSpPr>
        <p:spPr>
          <a:xfrm flipH="1">
            <a:off x="5195317" y="1750973"/>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8"/>
          <p:cNvGrpSpPr/>
          <p:nvPr/>
        </p:nvGrpSpPr>
        <p:grpSpPr>
          <a:xfrm>
            <a:off x="8096287" y="2780601"/>
            <a:ext cx="1122449" cy="1668667"/>
            <a:chOff x="6505573" y="2745170"/>
            <a:chExt cx="1122000" cy="1668000"/>
          </a:xfrm>
        </p:grpSpPr>
        <p:sp>
          <p:nvSpPr>
            <p:cNvPr id="324" name="Google Shape;324;p2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8" name="Google Shape;328;p28"/>
          <p:cNvPicPr preferRelativeResize="0"/>
          <p:nvPr/>
        </p:nvPicPr>
        <p:blipFill rotWithShape="1">
          <a:blip r:embed="rId4">
            <a:alphaModFix/>
          </a:blip>
          <a:srcRect b="16020" l="53168" r="26238" t="53058"/>
          <a:stretch/>
        </p:blipFill>
        <p:spPr>
          <a:xfrm>
            <a:off x="8095768" y="2854552"/>
            <a:ext cx="1122300" cy="1461000"/>
          </a:xfrm>
          <a:prstGeom prst="rect">
            <a:avLst/>
          </a:prstGeom>
          <a:noFill/>
          <a:ln>
            <a:noFill/>
          </a:ln>
        </p:spPr>
      </p:pic>
      <p:sp>
        <p:nvSpPr>
          <p:cNvPr id="329" name="Google Shape;329;p28"/>
          <p:cNvSpPr/>
          <p:nvPr/>
        </p:nvSpPr>
        <p:spPr>
          <a:xfrm flipH="1">
            <a:off x="8095603" y="2854792"/>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8"/>
          <p:cNvGrpSpPr/>
          <p:nvPr/>
        </p:nvGrpSpPr>
        <p:grpSpPr>
          <a:xfrm>
            <a:off x="7705564" y="3411361"/>
            <a:ext cx="570528" cy="1135689"/>
            <a:chOff x="9543736" y="4486132"/>
            <a:chExt cx="570300" cy="1135235"/>
          </a:xfrm>
        </p:grpSpPr>
        <p:sp>
          <p:nvSpPr>
            <p:cNvPr id="331" name="Google Shape;331;p2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5" name="Google Shape;335;p28"/>
          <p:cNvPicPr preferRelativeResize="0"/>
          <p:nvPr/>
        </p:nvPicPr>
        <p:blipFill rotWithShape="1">
          <a:blip r:embed="rId4">
            <a:alphaModFix/>
          </a:blip>
          <a:srcRect b="36733" l="41330" r="47980" t="42211"/>
          <a:stretch/>
        </p:blipFill>
        <p:spPr>
          <a:xfrm>
            <a:off x="7704944" y="3410944"/>
            <a:ext cx="570300" cy="973800"/>
          </a:xfrm>
          <a:prstGeom prst="round2SameRect">
            <a:avLst>
              <a:gd fmla="val 4129" name="adj1"/>
              <a:gd fmla="val 0" name="adj2"/>
            </a:avLst>
          </a:prstGeom>
          <a:noFill/>
          <a:ln>
            <a:noFill/>
          </a:ln>
        </p:spPr>
      </p:pic>
      <p:sp>
        <p:nvSpPr>
          <p:cNvPr id="336" name="Google Shape;336;p28"/>
          <p:cNvSpPr/>
          <p:nvPr/>
        </p:nvSpPr>
        <p:spPr>
          <a:xfrm flipH="1">
            <a:off x="7704823" y="3434119"/>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txBox="1"/>
          <p:nvPr/>
        </p:nvSpPr>
        <p:spPr>
          <a:xfrm>
            <a:off x="92788" y="1169575"/>
            <a:ext cx="7020600" cy="468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300">
                <a:solidFill>
                  <a:schemeClr val="lt1"/>
                </a:solidFill>
              </a:rPr>
              <a:t>We used Logistic Regression to classify laptops into </a:t>
            </a:r>
            <a:r>
              <a:rPr b="1" lang="en-GB" sz="1300">
                <a:solidFill>
                  <a:schemeClr val="lt1"/>
                </a:solidFill>
              </a:rPr>
              <a:t>"Low"</a:t>
            </a:r>
            <a:r>
              <a:rPr lang="en-GB" sz="1300">
                <a:solidFill>
                  <a:schemeClr val="lt1"/>
                </a:solidFill>
              </a:rPr>
              <a:t> and </a:t>
            </a:r>
            <a:r>
              <a:rPr b="1" lang="en-GB" sz="1300">
                <a:solidFill>
                  <a:schemeClr val="lt1"/>
                </a:solidFill>
              </a:rPr>
              <a:t>"High"</a:t>
            </a:r>
            <a:r>
              <a:rPr lang="en-GB" sz="1300">
                <a:solidFill>
                  <a:schemeClr val="lt1"/>
                </a:solidFill>
              </a:rPr>
              <a:t> price categories based on their features.</a:t>
            </a:r>
            <a:endParaRPr sz="1300">
              <a:solidFill>
                <a:schemeClr val="lt1"/>
              </a:solidFill>
            </a:endParaRPr>
          </a:p>
          <a:p>
            <a:pPr indent="0" lvl="0" marL="0" rtl="0" algn="l">
              <a:lnSpc>
                <a:spcPct val="115000"/>
              </a:lnSpc>
              <a:spcBef>
                <a:spcPts val="1200"/>
              </a:spcBef>
              <a:spcAft>
                <a:spcPts val="0"/>
              </a:spcAft>
              <a:buNone/>
            </a:pPr>
            <a:r>
              <a:rPr lang="en-GB" sz="1300">
                <a:solidFill>
                  <a:schemeClr val="lt1"/>
                </a:solidFill>
              </a:rPr>
              <a:t>The model performed well,offering useful insights,though accuracy</a:t>
            </a:r>
            <a:endParaRPr sz="1300">
              <a:solidFill>
                <a:schemeClr val="lt1"/>
              </a:solidFill>
            </a:endParaRPr>
          </a:p>
          <a:p>
            <a:pPr indent="0" lvl="0" marL="0" rtl="0" algn="l">
              <a:lnSpc>
                <a:spcPct val="115000"/>
              </a:lnSpc>
              <a:spcBef>
                <a:spcPts val="1200"/>
              </a:spcBef>
              <a:spcAft>
                <a:spcPts val="0"/>
              </a:spcAft>
              <a:buNone/>
            </a:pPr>
            <a:r>
              <a:rPr lang="en-GB" sz="1300">
                <a:solidFill>
                  <a:schemeClr val="lt1"/>
                </a:solidFill>
              </a:rPr>
              <a:t> could improve with advanced models like decision trees or </a:t>
            </a:r>
            <a:endParaRPr sz="1300">
              <a:solidFill>
                <a:schemeClr val="lt1"/>
              </a:solidFill>
            </a:endParaRPr>
          </a:p>
          <a:p>
            <a:pPr indent="0" lvl="0" marL="0" rtl="0" algn="l">
              <a:lnSpc>
                <a:spcPct val="115000"/>
              </a:lnSpc>
              <a:spcBef>
                <a:spcPts val="1200"/>
              </a:spcBef>
              <a:spcAft>
                <a:spcPts val="0"/>
              </a:spcAft>
              <a:buNone/>
            </a:pPr>
            <a:r>
              <a:rPr lang="en-GB" sz="1300">
                <a:solidFill>
                  <a:schemeClr val="lt1"/>
                </a:solidFill>
              </a:rPr>
              <a:t>random forests.</a:t>
            </a:r>
            <a:endParaRPr sz="1300">
              <a:solidFill>
                <a:schemeClr val="lt1"/>
              </a:solidFill>
            </a:endParaRPr>
          </a:p>
          <a:p>
            <a:pPr indent="0" lvl="0" marL="0" rtl="0" algn="l">
              <a:lnSpc>
                <a:spcPct val="115000"/>
              </a:lnSpc>
              <a:spcBef>
                <a:spcPts val="1200"/>
              </a:spcBef>
              <a:spcAft>
                <a:spcPts val="0"/>
              </a:spcAft>
              <a:buNone/>
            </a:pPr>
            <a:r>
              <a:rPr b="1" lang="en-GB" sz="1300">
                <a:solidFill>
                  <a:schemeClr val="lt1"/>
                </a:solidFill>
              </a:rPr>
              <a:t>Key Findings:</a:t>
            </a:r>
            <a:endParaRPr b="1" sz="1300">
              <a:solidFill>
                <a:schemeClr val="lt1"/>
              </a:solidFill>
            </a:endParaRPr>
          </a:p>
          <a:p>
            <a:pPr indent="-311150" lvl="0" marL="457200" rtl="0" algn="l">
              <a:lnSpc>
                <a:spcPct val="115000"/>
              </a:lnSpc>
              <a:spcBef>
                <a:spcPts val="1200"/>
              </a:spcBef>
              <a:spcAft>
                <a:spcPts val="0"/>
              </a:spcAft>
              <a:buClr>
                <a:schemeClr val="lt1"/>
              </a:buClr>
              <a:buSzPts val="1300"/>
              <a:buChar char="●"/>
            </a:pPr>
            <a:r>
              <a:rPr b="1" lang="en-GB" sz="1300">
                <a:solidFill>
                  <a:schemeClr val="lt1"/>
                </a:solidFill>
              </a:rPr>
              <a:t>Processor &amp; RAM</a:t>
            </a:r>
            <a:r>
              <a:rPr lang="en-GB" sz="1300">
                <a:solidFill>
                  <a:schemeClr val="lt1"/>
                </a:solidFill>
              </a:rPr>
              <a:t> are the strongest indicators of price.</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b="1" lang="en-GB" sz="1300">
                <a:solidFill>
                  <a:schemeClr val="lt1"/>
                </a:solidFill>
              </a:rPr>
              <a:t>SSD storage</a:t>
            </a:r>
            <a:r>
              <a:rPr lang="en-GB" sz="1300">
                <a:solidFill>
                  <a:schemeClr val="lt1"/>
                </a:solidFill>
              </a:rPr>
              <a:t> is linked to higher price categories.</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b="1" lang="en-GB" sz="1300">
                <a:solidFill>
                  <a:schemeClr val="lt1"/>
                </a:solidFill>
              </a:rPr>
              <a:t>Brand impact:</a:t>
            </a:r>
            <a:r>
              <a:rPr lang="en-GB" sz="1300">
                <a:solidFill>
                  <a:schemeClr val="lt1"/>
                </a:solidFill>
              </a:rPr>
              <a:t> Apple mostly appears in high price; Dell, HP, </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GB" sz="1300">
                <a:solidFill>
                  <a:schemeClr val="lt1"/>
                </a:solidFill>
              </a:rPr>
              <a:t>and Lenovo vary by specs.</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b="1" lang="en-GB" sz="1300">
                <a:solidFill>
                  <a:schemeClr val="lt1"/>
                </a:solidFill>
              </a:rPr>
              <a:t>Model Accuracy:</a:t>
            </a:r>
            <a:r>
              <a:rPr lang="en-GB" sz="1300">
                <a:solidFill>
                  <a:schemeClr val="lt1"/>
                </a:solidFill>
              </a:rPr>
              <a:t> Confusion matrix shows strong performance with </a:t>
            </a:r>
            <a:r>
              <a:rPr b="1" lang="en-GB" sz="1300">
                <a:solidFill>
                  <a:schemeClr val="lt1"/>
                </a:solidFill>
              </a:rPr>
              <a:t>200 true </a:t>
            </a:r>
            <a:endParaRPr b="1" sz="1300">
              <a:solidFill>
                <a:schemeClr val="lt1"/>
              </a:solidFill>
            </a:endParaRPr>
          </a:p>
          <a:p>
            <a:pPr indent="-311150" lvl="0" marL="457200" rtl="0" algn="l">
              <a:lnSpc>
                <a:spcPct val="115000"/>
              </a:lnSpc>
              <a:spcBef>
                <a:spcPts val="0"/>
              </a:spcBef>
              <a:spcAft>
                <a:spcPts val="0"/>
              </a:spcAft>
              <a:buClr>
                <a:schemeClr val="lt1"/>
              </a:buClr>
              <a:buSzPts val="1300"/>
              <a:buChar char="●"/>
            </a:pPr>
            <a:r>
              <a:rPr b="1" lang="en-GB" sz="1300">
                <a:solidFill>
                  <a:schemeClr val="lt1"/>
                </a:solidFill>
              </a:rPr>
              <a:t>"Low"</a:t>
            </a:r>
            <a:r>
              <a:rPr lang="en-GB" sz="1300">
                <a:solidFill>
                  <a:schemeClr val="lt1"/>
                </a:solidFill>
              </a:rPr>
              <a:t> and </a:t>
            </a:r>
            <a:r>
              <a:rPr b="1" lang="en-GB" sz="1300">
                <a:solidFill>
                  <a:schemeClr val="lt1"/>
                </a:solidFill>
              </a:rPr>
              <a:t>173 true "High"</a:t>
            </a:r>
            <a:r>
              <a:rPr lang="en-GB" sz="1300">
                <a:solidFill>
                  <a:schemeClr val="lt1"/>
                </a:solidFill>
              </a:rPr>
              <a:t> predictions, and minimal errors.</a:t>
            </a:r>
            <a:endParaRPr sz="1300">
              <a:solidFill>
                <a:schemeClr val="lt1"/>
              </a:solidFill>
            </a:endParaRPr>
          </a:p>
          <a:p>
            <a:pPr indent="0" lvl="0" marL="0" rtl="0" algn="l">
              <a:lnSpc>
                <a:spcPct val="115000"/>
              </a:lnSpc>
              <a:spcBef>
                <a:spcPts val="1200"/>
              </a:spcBef>
              <a:spcAft>
                <a:spcPts val="0"/>
              </a:spcAft>
              <a:buNone/>
            </a:pPr>
            <a:r>
              <a:rPr lang="en-GB" sz="1300">
                <a:solidFill>
                  <a:schemeClr val="lt1"/>
                </a:solidFill>
              </a:rPr>
              <a:t>This model helps both consumers and retailers understand how laptop features influence pricing.</a:t>
            </a:r>
            <a:endParaRPr sz="1300">
              <a:solidFill>
                <a:schemeClr val="lt1"/>
              </a:solidFill>
            </a:endParaRPr>
          </a:p>
          <a:p>
            <a:pPr indent="0" lvl="0" marL="0" rtl="0" algn="l">
              <a:spcBef>
                <a:spcPts val="1200"/>
              </a:spcBef>
              <a:spcAft>
                <a:spcPts val="0"/>
              </a:spcAft>
              <a:buNone/>
            </a:pPr>
            <a:r>
              <a:t/>
            </a:r>
            <a:endParaRPr sz="13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9"/>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43" name="Google Shape;343;p29"/>
          <p:cNvSpPr txBox="1"/>
          <p:nvPr>
            <p:ph idx="1" type="body"/>
          </p:nvPr>
        </p:nvSpPr>
        <p:spPr>
          <a:xfrm>
            <a:off x="494575" y="2373925"/>
            <a:ext cx="3213900" cy="1240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latin typeface="Arial"/>
                <a:ea typeface="Arial"/>
                <a:cs typeface="Arial"/>
                <a:sym typeface="Arial"/>
              </a:rPr>
              <a:t>Thank you for your time and attention.</a:t>
            </a:r>
            <a:br>
              <a:rPr lang="en-GB">
                <a:latin typeface="Arial"/>
                <a:ea typeface="Arial"/>
                <a:cs typeface="Arial"/>
                <a:sym typeface="Arial"/>
              </a:rPr>
            </a:br>
            <a:r>
              <a:rPr lang="en-GB">
                <a:latin typeface="Arial"/>
                <a:ea typeface="Arial"/>
                <a:cs typeface="Arial"/>
                <a:sym typeface="Arial"/>
              </a:rPr>
              <a:t> We hope this project gave you valuable insights into laptop pricing trends.</a:t>
            </a:r>
            <a:br>
              <a:rPr lang="en-GB">
                <a:latin typeface="Arial"/>
                <a:ea typeface="Arial"/>
                <a:cs typeface="Arial"/>
                <a:sym typeface="Arial"/>
              </a:rPr>
            </a:br>
            <a:r>
              <a:rPr lang="en-GB">
                <a:latin typeface="Arial"/>
                <a:ea typeface="Arial"/>
                <a:cs typeface="Arial"/>
                <a:sym typeface="Arial"/>
              </a:rPr>
              <a:t> Looking forward to your feedback and suggestions.</a:t>
            </a:r>
            <a:endParaRPr>
              <a:latin typeface="Arial"/>
              <a:ea typeface="Arial"/>
              <a:cs typeface="Arial"/>
              <a:sym typeface="Arial"/>
            </a:endParaRPr>
          </a:p>
          <a:p>
            <a:pPr indent="0" lvl="0" marL="0" rtl="0" algn="l">
              <a:spcBef>
                <a:spcPts val="1200"/>
              </a:spcBef>
              <a:spcAft>
                <a:spcPts val="1600"/>
              </a:spcAft>
              <a:buNone/>
            </a:pPr>
            <a:r>
              <a:t/>
            </a:r>
            <a:endParaRPr>
              <a:latin typeface="Arial"/>
              <a:ea typeface="Arial"/>
              <a:cs typeface="Arial"/>
              <a:sym typeface="Arial"/>
            </a:endParaRPr>
          </a:p>
        </p:txBody>
      </p:sp>
      <p:grpSp>
        <p:nvGrpSpPr>
          <p:cNvPr id="344" name="Google Shape;344;p29"/>
          <p:cNvGrpSpPr/>
          <p:nvPr/>
        </p:nvGrpSpPr>
        <p:grpSpPr>
          <a:xfrm>
            <a:off x="4066820" y="1553491"/>
            <a:ext cx="3159984" cy="2439109"/>
            <a:chOff x="3553042" y="1657806"/>
            <a:chExt cx="3461100" cy="2671532"/>
          </a:xfrm>
        </p:grpSpPr>
        <p:sp>
          <p:nvSpPr>
            <p:cNvPr id="345" name="Google Shape;345;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3" name="Google Shape;353;p29"/>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54" name="Google Shape;354;p2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9"/>
          <p:cNvGrpSpPr/>
          <p:nvPr/>
        </p:nvGrpSpPr>
        <p:grpSpPr>
          <a:xfrm>
            <a:off x="6762480" y="2546254"/>
            <a:ext cx="1024386" cy="1522884"/>
            <a:chOff x="6505573" y="2745170"/>
            <a:chExt cx="1122000" cy="1668000"/>
          </a:xfrm>
        </p:grpSpPr>
        <p:sp>
          <p:nvSpPr>
            <p:cNvPr id="356" name="Google Shape;356;p2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0" name="Google Shape;360;p29"/>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61" name="Google Shape;361;p2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9"/>
          <p:cNvGrpSpPr/>
          <p:nvPr/>
        </p:nvGrpSpPr>
        <p:grpSpPr>
          <a:xfrm>
            <a:off x="6405845" y="3121897"/>
            <a:ext cx="520684" cy="1036470"/>
            <a:chOff x="9543736" y="4486132"/>
            <a:chExt cx="570300" cy="1135235"/>
          </a:xfrm>
        </p:grpSpPr>
        <p:sp>
          <p:nvSpPr>
            <p:cNvPr id="363" name="Google Shape;363;p2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7" name="Google Shape;367;p29"/>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68" name="Google Shape;368;p29"/>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9"/>
          <p:cNvGrpSpPr/>
          <p:nvPr/>
        </p:nvGrpSpPr>
        <p:grpSpPr>
          <a:xfrm>
            <a:off x="7564804" y="3443361"/>
            <a:ext cx="455496" cy="692277"/>
            <a:chOff x="7384375" y="3728000"/>
            <a:chExt cx="498900" cy="758244"/>
          </a:xfrm>
        </p:grpSpPr>
        <p:sp>
          <p:nvSpPr>
            <p:cNvPr id="370" name="Google Shape;370;p2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29"/>
          <p:cNvGrpSpPr/>
          <p:nvPr/>
        </p:nvGrpSpPr>
        <p:grpSpPr>
          <a:xfrm>
            <a:off x="7564836" y="3561758"/>
            <a:ext cx="478081" cy="462776"/>
            <a:chOff x="7384385" y="3857442"/>
            <a:chExt cx="523637" cy="506874"/>
          </a:xfrm>
        </p:grpSpPr>
        <p:sp>
          <p:nvSpPr>
            <p:cNvPr id="375" name="Google Shape;375;p2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29"/>
            <p:cNvGrpSpPr/>
            <p:nvPr/>
          </p:nvGrpSpPr>
          <p:grpSpPr>
            <a:xfrm>
              <a:off x="7384385" y="3857442"/>
              <a:ext cx="523637" cy="498900"/>
              <a:chOff x="7384385" y="3857442"/>
              <a:chExt cx="523637" cy="498900"/>
            </a:xfrm>
          </p:grpSpPr>
          <p:sp>
            <p:nvSpPr>
              <p:cNvPr id="377" name="Google Shape;377;p2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79" name="Google Shape;379;p29"/>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80" name="Google Shape;380;p29"/>
          <p:cNvGrpSpPr/>
          <p:nvPr/>
        </p:nvGrpSpPr>
        <p:grpSpPr>
          <a:xfrm>
            <a:off x="8110843" y="3443361"/>
            <a:ext cx="435785" cy="692277"/>
            <a:chOff x="7982421" y="3727763"/>
            <a:chExt cx="477311" cy="758244"/>
          </a:xfrm>
        </p:grpSpPr>
        <p:sp>
          <p:nvSpPr>
            <p:cNvPr id="381" name="Google Shape;381;p2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9" name="Google Shape;389;p29"/>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085550" y="803975"/>
            <a:ext cx="6972900" cy="12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Roboto Black"/>
                <a:ea typeface="Roboto Black"/>
                <a:cs typeface="Roboto Black"/>
                <a:sym typeface="Roboto Black"/>
              </a:rPr>
              <a:t>Course Instructor</a:t>
            </a:r>
            <a:endParaRPr sz="3000">
              <a:latin typeface="Roboto Black"/>
              <a:ea typeface="Roboto Black"/>
              <a:cs typeface="Roboto Black"/>
              <a:sym typeface="Roboto Black"/>
            </a:endParaRPr>
          </a:p>
          <a:p>
            <a:pPr indent="0" lvl="0" marL="0" rtl="0" algn="ctr">
              <a:spcBef>
                <a:spcPts val="0"/>
              </a:spcBef>
              <a:spcAft>
                <a:spcPts val="0"/>
              </a:spcAft>
              <a:buClr>
                <a:srgbClr val="000000"/>
              </a:buClr>
              <a:buFont typeface="Arial"/>
              <a:buNone/>
            </a:pPr>
            <a:r>
              <a:rPr b="1" lang="en-GB" sz="1800">
                <a:latin typeface="Roboto"/>
                <a:ea typeface="Roboto"/>
                <a:cs typeface="Roboto"/>
                <a:sym typeface="Roboto"/>
              </a:rPr>
              <a:t>Dr. Mohammad Manzurul Islam</a:t>
            </a:r>
            <a:endParaRPr sz="1400">
              <a:solidFill>
                <a:srgbClr val="000000"/>
              </a:solidFill>
              <a:latin typeface="Arial"/>
              <a:ea typeface="Arial"/>
              <a:cs typeface="Arial"/>
              <a:sym typeface="Arial"/>
            </a:endParaRPr>
          </a:p>
          <a:p>
            <a:pPr indent="0" lvl="0" marL="0" rtl="0" algn="ctr">
              <a:spcBef>
                <a:spcPts val="0"/>
              </a:spcBef>
              <a:spcAft>
                <a:spcPts val="0"/>
              </a:spcAft>
              <a:buClr>
                <a:srgbClr val="000000"/>
              </a:buClr>
              <a:buFont typeface="Arial"/>
              <a:buNone/>
            </a:pPr>
            <a:r>
              <a:rPr lang="en-GB" sz="1800">
                <a:latin typeface="Roboto"/>
                <a:ea typeface="Roboto"/>
                <a:cs typeface="Roboto"/>
                <a:sym typeface="Roboto"/>
              </a:rPr>
              <a:t>Assistant Professor</a:t>
            </a:r>
            <a:br>
              <a:rPr lang="en-GB" sz="1800">
                <a:latin typeface="Roboto"/>
                <a:ea typeface="Roboto"/>
                <a:cs typeface="Roboto"/>
                <a:sym typeface="Roboto"/>
              </a:rPr>
            </a:br>
            <a:r>
              <a:rPr lang="en-GB" sz="1800">
                <a:latin typeface="Roboto"/>
                <a:ea typeface="Roboto"/>
                <a:cs typeface="Roboto"/>
                <a:sym typeface="Roboto"/>
              </a:rPr>
              <a:t>Department of Computer Science &amp; Engineering</a:t>
            </a:r>
            <a:endParaRPr sz="1400">
              <a:solidFill>
                <a:srgbClr val="000000"/>
              </a:solidFill>
              <a:latin typeface="Arial"/>
              <a:ea typeface="Arial"/>
              <a:cs typeface="Arial"/>
              <a:sym typeface="Arial"/>
            </a:endParaRPr>
          </a:p>
          <a:p>
            <a:pPr indent="0" lvl="0" marL="0" rtl="0" algn="ctr">
              <a:spcBef>
                <a:spcPts val="0"/>
              </a:spcBef>
              <a:spcAft>
                <a:spcPts val="0"/>
              </a:spcAft>
              <a:buNone/>
            </a:pPr>
            <a:r>
              <a:t/>
            </a:r>
            <a:endParaRPr sz="3000">
              <a:latin typeface="Roboto Black"/>
              <a:ea typeface="Roboto Black"/>
              <a:cs typeface="Roboto Black"/>
              <a:sym typeface="Roboto Black"/>
            </a:endParaRPr>
          </a:p>
        </p:txBody>
      </p:sp>
      <p:sp>
        <p:nvSpPr>
          <p:cNvPr id="234" name="Google Shape;234;p18"/>
          <p:cNvSpPr txBox="1"/>
          <p:nvPr/>
        </p:nvSpPr>
        <p:spPr>
          <a:xfrm>
            <a:off x="2409600" y="2801500"/>
            <a:ext cx="4878000" cy="17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a:ea typeface="Montserrat"/>
                <a:cs typeface="Montserrat"/>
                <a:sym typeface="Montserrat"/>
              </a:rPr>
              <a:t> </a:t>
            </a:r>
            <a:r>
              <a:rPr b="1" lang="en-GB" sz="1600">
                <a:solidFill>
                  <a:schemeClr val="lt1"/>
                </a:solidFill>
              </a:rPr>
              <a:t>             	  	Presented By</a:t>
            </a:r>
            <a:endParaRPr b="1" sz="1600">
              <a:solidFill>
                <a:schemeClr val="lt1"/>
              </a:solidFill>
            </a:endParaRPr>
          </a:p>
          <a:p>
            <a:pPr indent="0" lvl="0" marL="228600" rtl="0" algn="l">
              <a:lnSpc>
                <a:spcPct val="115000"/>
              </a:lnSpc>
              <a:spcBef>
                <a:spcPts val="0"/>
              </a:spcBef>
              <a:spcAft>
                <a:spcPts val="0"/>
              </a:spcAft>
              <a:buNone/>
            </a:pPr>
            <a:r>
              <a:rPr lang="en-GB" sz="1600">
                <a:solidFill>
                  <a:schemeClr val="lt1"/>
                </a:solidFill>
              </a:rPr>
              <a:t>1. Yesmin Akter (2021-3-60-072)</a:t>
            </a:r>
            <a:endParaRPr sz="1600">
              <a:solidFill>
                <a:schemeClr val="lt1"/>
              </a:solidFill>
            </a:endParaRPr>
          </a:p>
          <a:p>
            <a:pPr indent="0" lvl="0" marL="228600" rtl="0" algn="l">
              <a:lnSpc>
                <a:spcPct val="115000"/>
              </a:lnSpc>
              <a:spcBef>
                <a:spcPts val="0"/>
              </a:spcBef>
              <a:spcAft>
                <a:spcPts val="0"/>
              </a:spcAft>
              <a:buNone/>
            </a:pPr>
            <a:r>
              <a:rPr lang="en-GB" sz="1600">
                <a:solidFill>
                  <a:schemeClr val="lt1"/>
                </a:solidFill>
              </a:rPr>
              <a:t>2. Sharifuzzaman Mazumder (2022-1-60-003)</a:t>
            </a:r>
            <a:endParaRPr sz="1600">
              <a:solidFill>
                <a:schemeClr val="lt1"/>
              </a:solidFill>
            </a:endParaRPr>
          </a:p>
          <a:p>
            <a:pPr indent="0" lvl="0" marL="228600" rtl="0" algn="l">
              <a:lnSpc>
                <a:spcPct val="115000"/>
              </a:lnSpc>
              <a:spcBef>
                <a:spcPts val="0"/>
              </a:spcBef>
              <a:spcAft>
                <a:spcPts val="0"/>
              </a:spcAft>
              <a:buNone/>
            </a:pPr>
            <a:r>
              <a:rPr lang="en-GB" sz="1600">
                <a:solidFill>
                  <a:schemeClr val="lt1"/>
                </a:solidFill>
              </a:rPr>
              <a:t>3. Farhana Rahman Munira (2021-3-60-153</a:t>
            </a:r>
            <a:endParaRPr sz="1600">
              <a:solidFill>
                <a:schemeClr val="lt1"/>
              </a:solidFill>
            </a:endParaRPr>
          </a:p>
          <a:p>
            <a:pPr indent="0" lvl="0" marL="0" rtl="0" algn="l">
              <a:spcBef>
                <a:spcPts val="0"/>
              </a:spcBef>
              <a:spcAft>
                <a:spcPts val="0"/>
              </a:spcAft>
              <a:buNone/>
            </a:pPr>
            <a:r>
              <a:t/>
            </a:r>
            <a:endParaRPr sz="16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374075" y="4065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&amp; Problem Statement</a:t>
            </a:r>
            <a:endParaRPr/>
          </a:p>
        </p:txBody>
      </p:sp>
      <p:sp>
        <p:nvSpPr>
          <p:cNvPr id="240" name="Google Shape;240;p19"/>
          <p:cNvSpPr txBox="1"/>
          <p:nvPr>
            <p:ph idx="1" type="body"/>
          </p:nvPr>
        </p:nvSpPr>
        <p:spPr>
          <a:xfrm>
            <a:off x="1052550" y="1320625"/>
            <a:ext cx="7038900" cy="29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600">
                <a:latin typeface="Arial"/>
                <a:ea typeface="Arial"/>
                <a:cs typeface="Arial"/>
                <a:sym typeface="Arial"/>
              </a:rPr>
              <a:t>Introduction:</a:t>
            </a:r>
            <a:br>
              <a:rPr b="1" lang="en-GB" sz="1600">
                <a:latin typeface="Arial"/>
                <a:ea typeface="Arial"/>
                <a:cs typeface="Arial"/>
                <a:sym typeface="Arial"/>
              </a:rPr>
            </a:br>
            <a:r>
              <a:rPr lang="en-GB" sz="1600">
                <a:latin typeface="Arial"/>
                <a:ea typeface="Arial"/>
                <a:cs typeface="Arial"/>
                <a:sym typeface="Arial"/>
              </a:rPr>
              <a:t> Laptop prices differ widely due to factors like brand, specifications, and features. Buyers often find it hard to choose the right balance between performance and cost, while sellers aim to price products competitively without losing profit.</a:t>
            </a:r>
            <a:endParaRPr sz="1600">
              <a:latin typeface="Arial"/>
              <a:ea typeface="Arial"/>
              <a:cs typeface="Arial"/>
              <a:sym typeface="Arial"/>
            </a:endParaRPr>
          </a:p>
          <a:p>
            <a:pPr indent="0" lvl="0" marL="0" rtl="0" algn="l">
              <a:spcBef>
                <a:spcPts val="1200"/>
              </a:spcBef>
              <a:spcAft>
                <a:spcPts val="0"/>
              </a:spcAft>
              <a:buNone/>
            </a:pPr>
            <a:r>
              <a:rPr b="1" lang="en-GB" sz="1600">
                <a:latin typeface="Arial"/>
                <a:ea typeface="Arial"/>
                <a:cs typeface="Arial"/>
                <a:sym typeface="Arial"/>
              </a:rPr>
              <a:t>Problem Statement:</a:t>
            </a:r>
            <a:br>
              <a:rPr b="1" lang="en-GB" sz="1600">
                <a:latin typeface="Arial"/>
                <a:ea typeface="Arial"/>
                <a:cs typeface="Arial"/>
                <a:sym typeface="Arial"/>
              </a:rPr>
            </a:br>
            <a:r>
              <a:rPr lang="en-GB" sz="1600">
                <a:latin typeface="Arial"/>
                <a:ea typeface="Arial"/>
                <a:cs typeface="Arial"/>
                <a:sym typeface="Arial"/>
              </a:rPr>
              <a:t> This project uses machine learning to predict laptop prices based on features like processor type, RAM, storage, and screen size. The goal is to help buyers make better decisions and provide insights to retailers and manufacturers on pricing strategies in a competitive market.</a:t>
            </a:r>
            <a:endParaRPr sz="1600">
              <a:latin typeface="Arial"/>
              <a:ea typeface="Arial"/>
              <a:cs typeface="Arial"/>
              <a:sym typeface="Arial"/>
            </a:endParaRPr>
          </a:p>
          <a:p>
            <a:pPr indent="0" lvl="0" marL="0" rtl="0" algn="l">
              <a:spcBef>
                <a:spcPts val="1200"/>
              </a:spcBef>
              <a:spcAft>
                <a:spcPts val="1600"/>
              </a:spcAft>
              <a:buNone/>
            </a:pPr>
            <a:r>
              <a:t/>
            </a:r>
            <a:endParaRPr b="1" sz="16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2943950" y="380975"/>
            <a:ext cx="6015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Description</a:t>
            </a:r>
            <a:endParaRPr/>
          </a:p>
        </p:txBody>
      </p:sp>
      <p:sp>
        <p:nvSpPr>
          <p:cNvPr id="246" name="Google Shape;246;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7" name="Google Shape;247;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pic>
        <p:nvPicPr>
          <p:cNvPr id="248" name="Google Shape;248;p20"/>
          <p:cNvPicPr preferRelativeResize="0"/>
          <p:nvPr/>
        </p:nvPicPr>
        <p:blipFill rotWithShape="1">
          <a:blip r:embed="rId3">
            <a:alphaModFix/>
          </a:blip>
          <a:srcRect b="0" l="0" r="0" t="0"/>
          <a:stretch/>
        </p:blipFill>
        <p:spPr>
          <a:xfrm>
            <a:off x="-621400" y="561575"/>
            <a:ext cx="4475825" cy="3288450"/>
          </a:xfrm>
          <a:prstGeom prst="rect">
            <a:avLst/>
          </a:prstGeom>
          <a:noFill/>
          <a:ln>
            <a:noFill/>
          </a:ln>
        </p:spPr>
      </p:pic>
      <p:sp>
        <p:nvSpPr>
          <p:cNvPr id="249" name="Google Shape;249;p20"/>
          <p:cNvSpPr/>
          <p:nvPr/>
        </p:nvSpPr>
        <p:spPr>
          <a:xfrm>
            <a:off x="3267350" y="1021050"/>
            <a:ext cx="4258800" cy="130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GB" sz="1100"/>
              <a:t>Dataset Overview:</a:t>
            </a:r>
            <a:endParaRPr b="1" sz="1100"/>
          </a:p>
          <a:p>
            <a:pPr indent="-298450" lvl="0" marL="457200" rtl="0" algn="l">
              <a:lnSpc>
                <a:spcPct val="115000"/>
              </a:lnSpc>
              <a:spcBef>
                <a:spcPts val="1200"/>
              </a:spcBef>
              <a:spcAft>
                <a:spcPts val="0"/>
              </a:spcAft>
              <a:buSzPts val="1100"/>
              <a:buChar char="●"/>
            </a:pPr>
            <a:r>
              <a:rPr b="1" lang="en-GB" sz="1100"/>
              <a:t>Total Rows:</a:t>
            </a:r>
            <a:r>
              <a:rPr lang="en-GB" sz="1100"/>
              <a:t> 1,276</a:t>
            </a:r>
            <a:br>
              <a:rPr lang="en-GB" sz="1100"/>
            </a:br>
            <a:r>
              <a:rPr b="1" lang="en-GB" sz="1100"/>
              <a:t>Total Columns:</a:t>
            </a:r>
            <a:r>
              <a:rPr lang="en-GB" sz="1100"/>
              <a:t> 23</a:t>
            </a:r>
            <a:endParaRPr sz="1100"/>
          </a:p>
          <a:p>
            <a:pPr indent="-298450" lvl="0" marL="457200" rtl="0" algn="l">
              <a:lnSpc>
                <a:spcPct val="115000"/>
              </a:lnSpc>
              <a:spcBef>
                <a:spcPts val="0"/>
              </a:spcBef>
              <a:spcAft>
                <a:spcPts val="0"/>
              </a:spcAft>
              <a:buSzPts val="1100"/>
              <a:buChar char="●"/>
            </a:pPr>
            <a:r>
              <a:rPr lang="en-GB" sz="1100"/>
              <a:t>Includes both </a:t>
            </a:r>
            <a:r>
              <a:rPr b="1" lang="en-GB" sz="1100"/>
              <a:t>categorical</a:t>
            </a:r>
            <a:r>
              <a:rPr lang="en-GB" sz="1100"/>
              <a:t> and </a:t>
            </a:r>
            <a:r>
              <a:rPr b="1" lang="en-GB" sz="1100"/>
              <a:t>numerical</a:t>
            </a:r>
            <a:r>
              <a:rPr lang="en-GB" sz="1100"/>
              <a:t> features related to laptop specifications and pricing.</a:t>
            </a:r>
            <a:endParaRPr sz="1100"/>
          </a:p>
          <a:p>
            <a:pPr indent="0" lvl="0" marL="0" rtl="0" algn="ctr">
              <a:spcBef>
                <a:spcPts val="1200"/>
              </a:spcBef>
              <a:spcAft>
                <a:spcPts val="0"/>
              </a:spcAft>
              <a:buNone/>
            </a:pPr>
            <a:r>
              <a:t/>
            </a:r>
            <a:endParaRPr>
              <a:latin typeface="Lato"/>
              <a:ea typeface="Lato"/>
              <a:cs typeface="Lato"/>
              <a:sym typeface="Lato"/>
            </a:endParaRPr>
          </a:p>
        </p:txBody>
      </p:sp>
      <p:sp>
        <p:nvSpPr>
          <p:cNvPr id="250" name="Google Shape;250;p20"/>
          <p:cNvSpPr/>
          <p:nvPr/>
        </p:nvSpPr>
        <p:spPr>
          <a:xfrm>
            <a:off x="3229400" y="2435538"/>
            <a:ext cx="4334700" cy="130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GB" sz="1100"/>
              <a:t>Categorical Features (14):</a:t>
            </a:r>
            <a:endParaRPr b="1" sz="1100"/>
          </a:p>
          <a:p>
            <a:pPr indent="0" lvl="0" marL="0" rtl="0" algn="l">
              <a:lnSpc>
                <a:spcPct val="115000"/>
              </a:lnSpc>
              <a:spcBef>
                <a:spcPts val="1200"/>
              </a:spcBef>
              <a:spcAft>
                <a:spcPts val="0"/>
              </a:spcAft>
              <a:buNone/>
            </a:pPr>
            <a:r>
              <a:rPr b="1" lang="en-GB" sz="1100"/>
              <a:t>Company, Product, TypeName, OS, Screen, Touchscreen, </a:t>
            </a:r>
            <a:r>
              <a:rPr b="1" lang="en-GB" sz="1100"/>
              <a:t>IPS panel</a:t>
            </a:r>
            <a:r>
              <a:rPr b="1" lang="en-GB" sz="1100"/>
              <a:t>, </a:t>
            </a:r>
            <a:r>
              <a:rPr b="1" lang="en-GB" sz="1100"/>
              <a:t>Retina Display</a:t>
            </a:r>
            <a:r>
              <a:rPr b="1" lang="en-GB" sz="1100"/>
              <a:t>, CPU company, CPU model, </a:t>
            </a:r>
            <a:r>
              <a:rPr b="1" lang="en-GB" sz="1100"/>
              <a:t>Primarie S</a:t>
            </a:r>
            <a:r>
              <a:rPr b="1" lang="en-GB" sz="1100"/>
              <a:t>torage Type, Secondary Storage Type, GPU company, GPU model</a:t>
            </a:r>
            <a:endParaRPr sz="1100"/>
          </a:p>
          <a:p>
            <a:pPr indent="0" lvl="0" marL="0" rtl="0" algn="ctr">
              <a:spcBef>
                <a:spcPts val="1200"/>
              </a:spcBef>
              <a:spcAft>
                <a:spcPts val="0"/>
              </a:spcAft>
              <a:buNone/>
            </a:pPr>
            <a:r>
              <a:t/>
            </a:r>
            <a:endParaRPr>
              <a:latin typeface="Lato"/>
              <a:ea typeface="Lato"/>
              <a:cs typeface="Lato"/>
              <a:sym typeface="Lato"/>
            </a:endParaRPr>
          </a:p>
        </p:txBody>
      </p:sp>
      <p:sp>
        <p:nvSpPr>
          <p:cNvPr id="251" name="Google Shape;251;p20"/>
          <p:cNvSpPr/>
          <p:nvPr/>
        </p:nvSpPr>
        <p:spPr>
          <a:xfrm>
            <a:off x="3267350" y="3850025"/>
            <a:ext cx="4258800" cy="109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t>Numerical Features (9):</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GB" sz="1100"/>
              <a:t>Screen Size (Inches), RAM (GB), Weight (kg), CPU Frequency (Hz), Storage Sizes (GB), Screen Resolution (Width x Height), Price in Euros (Target Variable)</a:t>
            </a:r>
            <a:endParaRPr b="1"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395000" y="64125"/>
            <a:ext cx="37989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p:txBody>
      </p:sp>
      <p:pic>
        <p:nvPicPr>
          <p:cNvPr descr="桌子上的电脑和手机&#10;&#10;描述已自动生成" id="257" name="Google Shape;257;p21"/>
          <p:cNvPicPr preferRelativeResize="0"/>
          <p:nvPr/>
        </p:nvPicPr>
        <p:blipFill rotWithShape="1">
          <a:blip r:embed="rId3">
            <a:alphaModFix/>
          </a:blip>
          <a:srcRect b="0" l="0" r="1497" t="0"/>
          <a:stretch/>
        </p:blipFill>
        <p:spPr>
          <a:xfrm>
            <a:off x="-1" y="629538"/>
            <a:ext cx="3486059" cy="4166235"/>
          </a:xfrm>
          <a:custGeom>
            <a:rect b="b" l="l" r="r" t="t"/>
            <a:pathLst>
              <a:path extrusionOk="0" h="6858000" w="5404742">
                <a:moveTo>
                  <a:pt x="0" y="0"/>
                </a:moveTo>
                <a:lnTo>
                  <a:pt x="5404742" y="0"/>
                </a:lnTo>
                <a:lnTo>
                  <a:pt x="5404742" y="6858000"/>
                </a:lnTo>
                <a:lnTo>
                  <a:pt x="0" y="6858000"/>
                </a:lnTo>
                <a:close/>
              </a:path>
            </a:pathLst>
          </a:custGeom>
          <a:noFill/>
          <a:ln>
            <a:noFill/>
          </a:ln>
        </p:spPr>
      </p:pic>
      <p:sp>
        <p:nvSpPr>
          <p:cNvPr id="258" name="Google Shape;258;p21"/>
          <p:cNvSpPr/>
          <p:nvPr/>
        </p:nvSpPr>
        <p:spPr>
          <a:xfrm>
            <a:off x="3693000" y="548475"/>
            <a:ext cx="5363100" cy="436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u="sng">
                <a:solidFill>
                  <a:schemeClr val="lt1"/>
                </a:solidFill>
              </a:rPr>
              <a:t>Handling Missing Values:</a:t>
            </a:r>
            <a:endParaRPr b="1" sz="1100"/>
          </a:p>
          <a:p>
            <a:pPr indent="-304800" lvl="0" marL="457200" rtl="0" algn="l">
              <a:lnSpc>
                <a:spcPct val="115000"/>
              </a:lnSpc>
              <a:spcBef>
                <a:spcPts val="1200"/>
              </a:spcBef>
              <a:spcAft>
                <a:spcPts val="0"/>
              </a:spcAft>
              <a:buClr>
                <a:schemeClr val="lt1"/>
              </a:buClr>
              <a:buSzPts val="1200"/>
              <a:buChar char="●"/>
            </a:pPr>
            <a:r>
              <a:rPr lang="en-GB" sz="1200">
                <a:solidFill>
                  <a:schemeClr val="lt1"/>
                </a:solidFill>
              </a:rPr>
              <a:t>Null values found in </a:t>
            </a:r>
            <a:r>
              <a:rPr b="1" lang="en-GB" sz="1200">
                <a:solidFill>
                  <a:schemeClr val="lt1"/>
                </a:solidFill>
              </a:rPr>
              <a:t>Ram, ScreenW, and PrimaryStorage</a:t>
            </a:r>
            <a:r>
              <a:rPr lang="en-GB" sz="1200">
                <a:solidFill>
                  <a:schemeClr val="lt1"/>
                </a:solidFill>
              </a:rPr>
              <a:t>.</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GB" sz="1200">
                <a:solidFill>
                  <a:schemeClr val="lt1"/>
                </a:solidFill>
              </a:rPr>
              <a:t>All three had </a:t>
            </a:r>
            <a:r>
              <a:rPr b="1" lang="en-GB" sz="1200">
                <a:solidFill>
                  <a:schemeClr val="lt1"/>
                </a:solidFill>
              </a:rPr>
              <a:t>outliers</a:t>
            </a:r>
            <a:r>
              <a:rPr lang="en-GB" sz="1200">
                <a:solidFill>
                  <a:schemeClr val="lt1"/>
                </a:solidFill>
              </a:rPr>
              <a:t>, so we used the </a:t>
            </a:r>
            <a:r>
              <a:rPr b="1" lang="en-GB" sz="1200">
                <a:solidFill>
                  <a:schemeClr val="lt1"/>
                </a:solidFill>
              </a:rPr>
              <a:t>median</a:t>
            </a:r>
            <a:r>
              <a:rPr lang="en-GB" sz="1200">
                <a:solidFill>
                  <a:schemeClr val="lt1"/>
                </a:solidFill>
              </a:rPr>
              <a:t> (not mean) to fill missing values, as it is not affected by extreme values.</a:t>
            </a:r>
            <a:endParaRPr sz="1300">
              <a:solidFill>
                <a:schemeClr val="lt1"/>
              </a:solidFill>
            </a:endParaRPr>
          </a:p>
          <a:p>
            <a:pPr indent="0" lvl="0" marL="0" rtl="0" algn="l">
              <a:lnSpc>
                <a:spcPct val="115000"/>
              </a:lnSpc>
              <a:spcBef>
                <a:spcPts val="1200"/>
              </a:spcBef>
              <a:spcAft>
                <a:spcPts val="0"/>
              </a:spcAft>
              <a:buNone/>
            </a:pPr>
            <a:r>
              <a:rPr b="1" lang="en-GB" sz="1200" u="sng">
                <a:solidFill>
                  <a:schemeClr val="lt1"/>
                </a:solidFill>
              </a:rPr>
              <a:t>Categorical to Numerical Conversion:</a:t>
            </a:r>
            <a:endParaRPr b="1" sz="1200" u="sng">
              <a:solidFill>
                <a:schemeClr val="lt1"/>
              </a:solidFill>
            </a:endParaRPr>
          </a:p>
          <a:p>
            <a:pPr indent="-304800" lvl="0" marL="457200" rtl="0" algn="l">
              <a:lnSpc>
                <a:spcPct val="115000"/>
              </a:lnSpc>
              <a:spcBef>
                <a:spcPts val="1200"/>
              </a:spcBef>
              <a:spcAft>
                <a:spcPts val="0"/>
              </a:spcAft>
              <a:buClr>
                <a:schemeClr val="lt1"/>
              </a:buClr>
              <a:buSzPts val="1200"/>
              <a:buChar char="●"/>
            </a:pPr>
            <a:r>
              <a:rPr lang="en-GB" sz="1200">
                <a:solidFill>
                  <a:schemeClr val="lt1"/>
                </a:solidFill>
              </a:rPr>
              <a:t>Total </a:t>
            </a:r>
            <a:r>
              <a:rPr b="1" lang="en-GB" sz="1200">
                <a:solidFill>
                  <a:schemeClr val="lt1"/>
                </a:solidFill>
              </a:rPr>
              <a:t>14 categorical column</a:t>
            </a:r>
            <a:endParaRPr b="1"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GB" sz="1200">
                <a:solidFill>
                  <a:schemeClr val="lt1"/>
                </a:solidFill>
              </a:rPr>
              <a:t>11 columns</a:t>
            </a:r>
            <a:r>
              <a:rPr lang="en-GB" sz="1200">
                <a:solidFill>
                  <a:schemeClr val="lt1"/>
                </a:solidFill>
              </a:rPr>
              <a:t> were successfully </a:t>
            </a:r>
            <a:r>
              <a:rPr b="1" lang="en-GB" sz="1200">
                <a:solidFill>
                  <a:schemeClr val="lt1"/>
                </a:solidFill>
              </a:rPr>
              <a:t>mapped to numerical values</a:t>
            </a:r>
            <a:endParaRPr b="1"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GB" sz="1200">
                <a:solidFill>
                  <a:schemeClr val="lt1"/>
                </a:solidFill>
              </a:rPr>
              <a:t>3 columns (Product, CPU_model, GPU_model)</a:t>
            </a:r>
            <a:r>
              <a:rPr lang="en-GB" sz="1200">
                <a:solidFill>
                  <a:schemeClr val="lt1"/>
                </a:solidFill>
              </a:rPr>
              <a:t> had too many unique values and were </a:t>
            </a:r>
            <a:r>
              <a:rPr b="1" lang="en-GB" sz="1200">
                <a:solidFill>
                  <a:schemeClr val="lt1"/>
                </a:solidFill>
              </a:rPr>
              <a:t>not converted</a:t>
            </a:r>
            <a:endParaRPr b="1" sz="1200">
              <a:solidFill>
                <a:schemeClr val="lt1"/>
              </a:solidFill>
            </a:endParaRPr>
          </a:p>
          <a:p>
            <a:pPr indent="0" lvl="0" marL="0" rtl="0" algn="l">
              <a:lnSpc>
                <a:spcPct val="115000"/>
              </a:lnSpc>
              <a:spcBef>
                <a:spcPts val="1200"/>
              </a:spcBef>
              <a:spcAft>
                <a:spcPts val="0"/>
              </a:spcAft>
              <a:buNone/>
            </a:pPr>
            <a:r>
              <a:rPr b="1" lang="en-GB" sz="1200" u="sng">
                <a:solidFill>
                  <a:schemeClr val="lt1"/>
                </a:solidFill>
              </a:rPr>
              <a:t>Examples of Mappings:</a:t>
            </a:r>
            <a:endParaRPr b="1" sz="1200" u="sng">
              <a:solidFill>
                <a:schemeClr val="lt1"/>
              </a:solidFill>
            </a:endParaRPr>
          </a:p>
          <a:p>
            <a:pPr indent="-304800" lvl="0" marL="457200" rtl="0" algn="l">
              <a:lnSpc>
                <a:spcPct val="115000"/>
              </a:lnSpc>
              <a:spcBef>
                <a:spcPts val="1200"/>
              </a:spcBef>
              <a:spcAft>
                <a:spcPts val="0"/>
              </a:spcAft>
              <a:buClr>
                <a:schemeClr val="lt1"/>
              </a:buClr>
              <a:buSzPts val="1200"/>
              <a:buChar char="●"/>
            </a:pPr>
            <a:r>
              <a:rPr b="1" lang="en-GB" sz="1200">
                <a:solidFill>
                  <a:schemeClr val="lt1"/>
                </a:solidFill>
              </a:rPr>
              <a:t>Company:</a:t>
            </a:r>
            <a:r>
              <a:rPr lang="en-GB" sz="1200">
                <a:solidFill>
                  <a:schemeClr val="lt1"/>
                </a:solidFill>
              </a:rPr>
              <a:t> Apple: 0, HP: 1, Acer: 2, ... LG: 18</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GB" sz="1200">
                <a:solidFill>
                  <a:schemeClr val="lt1"/>
                </a:solidFill>
              </a:rPr>
              <a:t>TypeName:</a:t>
            </a:r>
            <a:r>
              <a:rPr lang="en-GB" sz="1200">
                <a:solidFill>
                  <a:schemeClr val="lt1"/>
                </a:solidFill>
              </a:rPr>
              <a:t> Ultrabook: 0, Notebook: 1, ... Workstation: 5</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GB" sz="1200">
                <a:solidFill>
                  <a:schemeClr val="lt1"/>
                </a:solidFill>
              </a:rPr>
              <a:t>Touchscreen/Retina/IPS:</a:t>
            </a:r>
            <a:r>
              <a:rPr lang="en-GB" sz="1200">
                <a:solidFill>
                  <a:schemeClr val="lt1"/>
                </a:solidFill>
              </a:rPr>
              <a:t> No: 0, Yes: 1</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GB" sz="1200">
                <a:solidFill>
                  <a:schemeClr val="lt1"/>
                </a:solidFill>
              </a:rPr>
              <a:t>Storage Types &amp; Brands (CPU/GPU):</a:t>
            </a:r>
            <a:r>
              <a:rPr lang="en-GB" sz="1200">
                <a:solidFill>
                  <a:schemeClr val="lt1"/>
                </a:solidFill>
              </a:rPr>
              <a:t> Mapped to numeric codes</a:t>
            </a:r>
            <a:endParaRPr b="1" sz="1300">
              <a:solidFill>
                <a:schemeClr val="lt1"/>
              </a:solidFill>
            </a:endParaRPr>
          </a:p>
          <a:p>
            <a:pPr indent="0" lvl="0" marL="0" rtl="0" algn="l">
              <a:spcBef>
                <a:spcPts val="1200"/>
              </a:spcBef>
              <a:spcAft>
                <a:spcPts val="0"/>
              </a:spcAft>
              <a:buNone/>
            </a:pPr>
            <a:r>
              <a:t/>
            </a:r>
            <a:endParaRPr sz="1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idx="4294967295" type="subTitle"/>
          </p:nvPr>
        </p:nvSpPr>
        <p:spPr>
          <a:xfrm>
            <a:off x="1321875" y="180250"/>
            <a:ext cx="7258800" cy="59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4800"/>
              <a:buFont typeface="Roboto Black"/>
              <a:buNone/>
            </a:pPr>
            <a:r>
              <a:rPr b="1" lang="en-GB" sz="1900">
                <a:latin typeface="Arial"/>
                <a:ea typeface="Arial"/>
                <a:cs typeface="Arial"/>
                <a:sym typeface="Arial"/>
              </a:rPr>
              <a:t>Correlation Matrix and Heatmap: </a:t>
            </a:r>
            <a:endParaRPr sz="19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900">
              <a:latin typeface="Arial"/>
              <a:ea typeface="Arial"/>
              <a:cs typeface="Arial"/>
              <a:sym typeface="Arial"/>
            </a:endParaRPr>
          </a:p>
        </p:txBody>
      </p:sp>
      <p:pic>
        <p:nvPicPr>
          <p:cNvPr id="264" name="Google Shape;264;p22"/>
          <p:cNvPicPr preferRelativeResize="0"/>
          <p:nvPr/>
        </p:nvPicPr>
        <p:blipFill>
          <a:blip r:embed="rId3">
            <a:alphaModFix/>
          </a:blip>
          <a:stretch>
            <a:fillRect/>
          </a:stretch>
        </p:blipFill>
        <p:spPr>
          <a:xfrm>
            <a:off x="1231025" y="597225"/>
            <a:ext cx="7258800" cy="446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3052625" y="137800"/>
            <a:ext cx="3449400" cy="7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Visualizations</a:t>
            </a:r>
            <a:endParaRPr/>
          </a:p>
        </p:txBody>
      </p:sp>
      <p:pic>
        <p:nvPicPr>
          <p:cNvPr id="270" name="Google Shape;270;p23"/>
          <p:cNvPicPr preferRelativeResize="0"/>
          <p:nvPr/>
        </p:nvPicPr>
        <p:blipFill>
          <a:blip r:embed="rId3">
            <a:alphaModFix/>
          </a:blip>
          <a:stretch>
            <a:fillRect/>
          </a:stretch>
        </p:blipFill>
        <p:spPr>
          <a:xfrm>
            <a:off x="329100" y="856900"/>
            <a:ext cx="3827150" cy="3160250"/>
          </a:xfrm>
          <a:prstGeom prst="rect">
            <a:avLst/>
          </a:prstGeom>
          <a:noFill/>
          <a:ln>
            <a:noFill/>
          </a:ln>
        </p:spPr>
      </p:pic>
      <p:sp>
        <p:nvSpPr>
          <p:cNvPr id="271" name="Google Shape;271;p23"/>
          <p:cNvSpPr txBox="1"/>
          <p:nvPr/>
        </p:nvSpPr>
        <p:spPr>
          <a:xfrm>
            <a:off x="414400" y="4014225"/>
            <a:ext cx="344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lt1"/>
                </a:solidFill>
                <a:latin typeface="Times New Roman"/>
                <a:ea typeface="Times New Roman"/>
                <a:cs typeface="Times New Roman"/>
                <a:sym typeface="Times New Roman"/>
              </a:rPr>
              <a:t>The boxplot shows the distribution of laptop prices based on whether they have a touchscreen or not. </a:t>
            </a:r>
            <a:endParaRPr b="1" sz="1200">
              <a:solidFill>
                <a:schemeClr val="lt1"/>
              </a:solidFill>
              <a:latin typeface="Lato"/>
              <a:ea typeface="Lato"/>
              <a:cs typeface="Lato"/>
              <a:sym typeface="Lato"/>
            </a:endParaRPr>
          </a:p>
        </p:txBody>
      </p:sp>
      <p:pic>
        <p:nvPicPr>
          <p:cNvPr id="272" name="Google Shape;272;p23"/>
          <p:cNvPicPr preferRelativeResize="0"/>
          <p:nvPr/>
        </p:nvPicPr>
        <p:blipFill>
          <a:blip r:embed="rId4">
            <a:alphaModFix/>
          </a:blip>
          <a:stretch>
            <a:fillRect/>
          </a:stretch>
        </p:blipFill>
        <p:spPr>
          <a:xfrm>
            <a:off x="4572000" y="871500"/>
            <a:ext cx="3935501" cy="3160250"/>
          </a:xfrm>
          <a:prstGeom prst="rect">
            <a:avLst/>
          </a:prstGeom>
          <a:noFill/>
          <a:ln>
            <a:noFill/>
          </a:ln>
        </p:spPr>
      </p:pic>
      <p:sp>
        <p:nvSpPr>
          <p:cNvPr id="273" name="Google Shape;273;p23"/>
          <p:cNvSpPr txBox="1"/>
          <p:nvPr/>
        </p:nvSpPr>
        <p:spPr>
          <a:xfrm>
            <a:off x="4850950" y="4014225"/>
            <a:ext cx="3717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lt1"/>
                </a:solidFill>
                <a:latin typeface="Times New Roman"/>
                <a:ea typeface="Times New Roman"/>
                <a:cs typeface="Times New Roman"/>
                <a:sym typeface="Times New Roman"/>
              </a:rPr>
              <a:t>The boxplot shows the distribution of laptop prices based on whether they have an IPS panel or not</a:t>
            </a:r>
            <a:endParaRPr b="1" sz="11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3075625" y="125600"/>
            <a:ext cx="2494500" cy="5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Visualizations</a:t>
            </a:r>
            <a:endParaRPr/>
          </a:p>
        </p:txBody>
      </p:sp>
      <p:pic>
        <p:nvPicPr>
          <p:cNvPr id="279" name="Google Shape;279;p24"/>
          <p:cNvPicPr preferRelativeResize="0"/>
          <p:nvPr/>
        </p:nvPicPr>
        <p:blipFill>
          <a:blip r:embed="rId3">
            <a:alphaModFix/>
          </a:blip>
          <a:stretch>
            <a:fillRect/>
          </a:stretch>
        </p:blipFill>
        <p:spPr>
          <a:xfrm>
            <a:off x="54875" y="621500"/>
            <a:ext cx="4137926" cy="3333575"/>
          </a:xfrm>
          <a:prstGeom prst="rect">
            <a:avLst/>
          </a:prstGeom>
          <a:noFill/>
          <a:ln>
            <a:noFill/>
          </a:ln>
        </p:spPr>
      </p:pic>
      <p:sp>
        <p:nvSpPr>
          <p:cNvPr id="280" name="Google Shape;280;p24"/>
          <p:cNvSpPr txBox="1"/>
          <p:nvPr/>
        </p:nvSpPr>
        <p:spPr>
          <a:xfrm>
            <a:off x="54875" y="4095300"/>
            <a:ext cx="4517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lt1"/>
                </a:solidFill>
              </a:rPr>
              <a:t>The pie chart visualizes the distribution of laptop Type Names within the dataset where Ultrabook: 0, Notebook: 1 , Netbook:2, Gaming:3, 2 in 1 Convertible:4, Workstation:5</a:t>
            </a:r>
            <a:endParaRPr b="1" sz="1100">
              <a:solidFill>
                <a:schemeClr val="lt1"/>
              </a:solidFill>
            </a:endParaRPr>
          </a:p>
        </p:txBody>
      </p:sp>
      <p:pic>
        <p:nvPicPr>
          <p:cNvPr id="281" name="Google Shape;281;p24"/>
          <p:cNvPicPr preferRelativeResize="0"/>
          <p:nvPr/>
        </p:nvPicPr>
        <p:blipFill>
          <a:blip r:embed="rId4">
            <a:alphaModFix/>
          </a:blip>
          <a:stretch>
            <a:fillRect/>
          </a:stretch>
        </p:blipFill>
        <p:spPr>
          <a:xfrm>
            <a:off x="4747425" y="621500"/>
            <a:ext cx="4199175" cy="3333575"/>
          </a:xfrm>
          <a:prstGeom prst="rect">
            <a:avLst/>
          </a:prstGeom>
          <a:noFill/>
          <a:ln>
            <a:noFill/>
          </a:ln>
        </p:spPr>
      </p:pic>
      <p:sp>
        <p:nvSpPr>
          <p:cNvPr id="282" name="Google Shape;282;p24"/>
          <p:cNvSpPr txBox="1"/>
          <p:nvPr/>
        </p:nvSpPr>
        <p:spPr>
          <a:xfrm>
            <a:off x="5021625" y="4162275"/>
            <a:ext cx="380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lt1"/>
                </a:solidFill>
                <a:latin typeface="Times New Roman"/>
                <a:ea typeface="Times New Roman"/>
                <a:cs typeface="Times New Roman"/>
                <a:sym typeface="Times New Roman"/>
              </a:rPr>
              <a:t>The pie chart displays the distribution of laptop GPU companies within the dataset Where Intel: 0, AMD: 1, Nvidia:2, ARM:3. </a:t>
            </a:r>
            <a:endParaRPr b="1" sz="12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3075625" y="125600"/>
            <a:ext cx="2494500" cy="5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Visualizations</a:t>
            </a:r>
            <a:endParaRPr/>
          </a:p>
        </p:txBody>
      </p:sp>
      <p:sp>
        <p:nvSpPr>
          <p:cNvPr id="288" name="Google Shape;288;p25"/>
          <p:cNvSpPr txBox="1"/>
          <p:nvPr/>
        </p:nvSpPr>
        <p:spPr>
          <a:xfrm>
            <a:off x="0" y="3790600"/>
            <a:ext cx="4517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lt1"/>
                </a:solidFill>
              </a:rPr>
              <a:t>The count plot visualizes the distribution of the type of primary storage and the price category of the laptops. It shows the number of laptops with different types of primary storage (e.g., SSD, HDD). </a:t>
            </a:r>
            <a:endParaRPr b="1" sz="1200">
              <a:solidFill>
                <a:schemeClr val="lt1"/>
              </a:solidFill>
            </a:endParaRPr>
          </a:p>
        </p:txBody>
      </p:sp>
      <p:sp>
        <p:nvSpPr>
          <p:cNvPr id="289" name="Google Shape;289;p25"/>
          <p:cNvSpPr txBox="1"/>
          <p:nvPr/>
        </p:nvSpPr>
        <p:spPr>
          <a:xfrm>
            <a:off x="5033825" y="3662550"/>
            <a:ext cx="3802800" cy="1218900"/>
          </a:xfrm>
          <a:prstGeom prst="rect">
            <a:avLst/>
          </a:prstGeom>
          <a:noFill/>
          <a:ln>
            <a:noFill/>
          </a:ln>
        </p:spPr>
        <p:txBody>
          <a:bodyPr anchorCtr="0" anchor="t" bIns="91425" lIns="91425" spcFirstLastPara="1" rIns="91425" wrap="square" tIns="91425">
            <a:spAutoFit/>
          </a:bodyPr>
          <a:lstStyle/>
          <a:p>
            <a:pPr indent="0" lvl="0" marL="0" marR="63500" rtl="0" algn="l">
              <a:lnSpc>
                <a:spcPct val="115000"/>
              </a:lnSpc>
              <a:spcBef>
                <a:spcPts val="0"/>
              </a:spcBef>
              <a:spcAft>
                <a:spcPts val="0"/>
              </a:spcAft>
              <a:buNone/>
            </a:pPr>
            <a:r>
              <a:rPr b="1" lang="en-GB" sz="1200">
                <a:solidFill>
                  <a:schemeClr val="lt1"/>
                </a:solidFill>
              </a:rPr>
              <a:t>The line plot visualizes the relationship between screen width and screen height in the laptop dataset. It shows the general trend of how screen height changes with screen width. </a:t>
            </a:r>
            <a:endParaRPr b="1" sz="1200">
              <a:solidFill>
                <a:schemeClr val="lt1"/>
              </a:solidFill>
            </a:endParaRPr>
          </a:p>
          <a:p>
            <a:pPr indent="0" lvl="0" marL="0" rtl="0" algn="l">
              <a:spcBef>
                <a:spcPts val="0"/>
              </a:spcBef>
              <a:spcAft>
                <a:spcPts val="0"/>
              </a:spcAft>
              <a:buNone/>
            </a:pPr>
            <a:r>
              <a:t/>
            </a:r>
            <a:endParaRPr b="1" sz="1200">
              <a:solidFill>
                <a:schemeClr val="lt1"/>
              </a:solidFill>
              <a:latin typeface="Lato"/>
              <a:ea typeface="Lato"/>
              <a:cs typeface="Lato"/>
              <a:sym typeface="Lato"/>
            </a:endParaRPr>
          </a:p>
        </p:txBody>
      </p:sp>
      <p:pic>
        <p:nvPicPr>
          <p:cNvPr id="290" name="Google Shape;290;p25"/>
          <p:cNvPicPr preferRelativeResize="0"/>
          <p:nvPr/>
        </p:nvPicPr>
        <p:blipFill>
          <a:blip r:embed="rId3">
            <a:alphaModFix/>
          </a:blip>
          <a:stretch>
            <a:fillRect/>
          </a:stretch>
        </p:blipFill>
        <p:spPr>
          <a:xfrm>
            <a:off x="152400" y="871400"/>
            <a:ext cx="4442625" cy="2699259"/>
          </a:xfrm>
          <a:prstGeom prst="rect">
            <a:avLst/>
          </a:prstGeom>
          <a:noFill/>
          <a:ln>
            <a:noFill/>
          </a:ln>
        </p:spPr>
      </p:pic>
      <p:pic>
        <p:nvPicPr>
          <p:cNvPr id="291" name="Google Shape;291;p25"/>
          <p:cNvPicPr preferRelativeResize="0"/>
          <p:nvPr/>
        </p:nvPicPr>
        <p:blipFill>
          <a:blip r:embed="rId4">
            <a:alphaModFix/>
          </a:blip>
          <a:stretch>
            <a:fillRect/>
          </a:stretch>
        </p:blipFill>
        <p:spPr>
          <a:xfrm>
            <a:off x="4899825" y="834563"/>
            <a:ext cx="4244175" cy="2772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